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sldIdLst>
    <p:sldId id="256" r:id="rId5"/>
    <p:sldId id="413" r:id="rId6"/>
    <p:sldId id="433" r:id="rId7"/>
    <p:sldId id="434" r:id="rId8"/>
    <p:sldId id="437" r:id="rId9"/>
    <p:sldId id="438" r:id="rId10"/>
    <p:sldId id="439" r:id="rId11"/>
    <p:sldId id="441" r:id="rId12"/>
    <p:sldId id="443" r:id="rId13"/>
    <p:sldId id="444" r:id="rId14"/>
    <p:sldId id="445" r:id="rId15"/>
    <p:sldId id="435" r:id="rId16"/>
    <p:sldId id="281" r:id="rId17"/>
  </p:sldIdLst>
  <p:sldSz cx="9144000" cy="6858000" type="screen4x3"/>
  <p:notesSz cx="6808788" cy="99409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CFD9D0"/>
    <a:srgbClr val="FFFFFF"/>
    <a:srgbClr val="4F5251"/>
    <a:srgbClr val="FDD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3" autoAdjust="0"/>
    <p:restoredTop sz="85950" autoAdjust="0"/>
  </p:normalViewPr>
  <p:slideViewPr>
    <p:cSldViewPr snapToGrid="0">
      <p:cViewPr varScale="1">
        <p:scale>
          <a:sx n="133" d="100"/>
          <a:sy n="133" d="100"/>
        </p:scale>
        <p:origin x="66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852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6737" y="0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02698-870C-48F5-B5EF-06D04DD2BB8B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7288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879" y="4721940"/>
            <a:ext cx="5447030" cy="447341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6737" y="9442154"/>
            <a:ext cx="2950475" cy="49704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48D7D3-688B-4297-AAA6-F5BEC126C8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17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779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2C140-96B2-EFB1-8295-9CE347F34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44E6DF3-F938-3C92-F88B-75C84ABAE9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71F33C4-0593-CAD0-83CF-2887096F7E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순서는 바꿔도 됨</a:t>
            </a: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61EA6E-1D96-0F22-6D77-7BA5E70746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500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FF34C-BCCE-C57C-75D9-FDC02302E6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149B929-6FF3-78CA-D9A2-0E230981B6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73CCA89-B602-F786-EEF2-A70DB46EF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순서는 바꿔도 됨</a:t>
            </a: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999E71-D4AA-A0BC-D20A-12DCD1157A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0578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3DB13-06F4-B491-3F2B-F07FBC98C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4835312-3811-F296-E73E-3CEFBDA4BA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03E093F-3A39-0D76-39A1-4F697DF173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어깨에 붙여져 </a:t>
            </a:r>
            <a:r>
              <a:rPr lang="ko-KR" altLang="en-US" sz="1200" dirty="0" err="1"/>
              <a:t>있다보니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가벽</a:t>
            </a:r>
            <a:r>
              <a:rPr lang="ko-KR" altLang="en-US" sz="1200" dirty="0"/>
              <a:t> 근처에 가면 </a:t>
            </a:r>
            <a:r>
              <a:rPr lang="ko-KR" altLang="en-US" sz="1200" dirty="0" err="1"/>
              <a:t>가벽</a:t>
            </a:r>
            <a:r>
              <a:rPr lang="ko-KR" altLang="en-US" sz="1200" dirty="0"/>
              <a:t> 너머가 스캔이 되게 되는데</a:t>
            </a:r>
            <a:r>
              <a:rPr lang="en-US" altLang="ko-KR" sz="1200" dirty="0"/>
              <a:t>, </a:t>
            </a:r>
            <a:r>
              <a:rPr lang="ko-KR" altLang="en-US" sz="1200" dirty="0"/>
              <a:t>그러면 패스가 이상하게 나온다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(sweep</a:t>
            </a:r>
            <a:r>
              <a:rPr lang="ko-KR" altLang="en-US" sz="1200" dirty="0" err="1"/>
              <a:t>하고있으면</a:t>
            </a:r>
            <a:r>
              <a:rPr lang="ko-KR" altLang="en-US" sz="1200" dirty="0"/>
              <a:t> 괜찮은 데</a:t>
            </a:r>
            <a:r>
              <a:rPr lang="en-US" altLang="ko-KR" sz="1200" dirty="0"/>
              <a:t>, </a:t>
            </a:r>
            <a:r>
              <a:rPr lang="ko-KR" altLang="en-US" sz="1200" dirty="0"/>
              <a:t>꺾이는 부분에서 기다리는 경우</a:t>
            </a:r>
            <a:r>
              <a:rPr lang="en-US" altLang="ko-KR" sz="1200" dirty="0"/>
              <a:t>). </a:t>
            </a:r>
            <a:r>
              <a:rPr lang="ko-KR" altLang="en-US" sz="1200" dirty="0"/>
              <a:t>그래서 </a:t>
            </a:r>
            <a:r>
              <a:rPr lang="ko-KR" altLang="en-US" sz="1200" dirty="0" err="1"/>
              <a:t>가벽을</a:t>
            </a:r>
            <a:r>
              <a:rPr lang="ko-KR" altLang="en-US" sz="1200" dirty="0"/>
              <a:t> </a:t>
            </a:r>
            <a:r>
              <a:rPr lang="en-US" altLang="ko-KR" sz="1200" dirty="0"/>
              <a:t>2</a:t>
            </a:r>
            <a:r>
              <a:rPr lang="ko-KR" altLang="en-US" sz="1200" dirty="0"/>
              <a:t>층으로 쌓는 걸 고민중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(2</a:t>
            </a:r>
            <a:r>
              <a:rPr lang="ko-KR" altLang="en-US" sz="1200" dirty="0"/>
              <a:t>층으로 쌓으면 벽 자체가 좀 모자람 </a:t>
            </a:r>
            <a:r>
              <a:rPr lang="en-US" altLang="ko-KR" sz="1200" dirty="0"/>
              <a:t>- </a:t>
            </a:r>
            <a:r>
              <a:rPr lang="ko-KR" altLang="en-US" sz="1200" dirty="0"/>
              <a:t>지금 </a:t>
            </a:r>
            <a:r>
              <a:rPr lang="en-US" altLang="ko-KR" sz="1200" dirty="0"/>
              <a:t>1</a:t>
            </a:r>
            <a:r>
              <a:rPr lang="ko-KR" altLang="en-US" sz="1200" dirty="0"/>
              <a:t>층으로만 </a:t>
            </a:r>
            <a:r>
              <a:rPr lang="ko-KR" altLang="en-US" sz="1200" dirty="0" err="1"/>
              <a:t>한것</a:t>
            </a:r>
            <a:r>
              <a:rPr lang="ko-KR" altLang="en-US" sz="1200" dirty="0"/>
              <a:t> 도 지금 </a:t>
            </a:r>
            <a:r>
              <a:rPr lang="ko-KR" altLang="en-US" sz="1200" dirty="0" err="1"/>
              <a:t>맵에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다쓴거라</a:t>
            </a:r>
            <a:r>
              <a:rPr lang="en-US" altLang="ko-KR" sz="1200" dirty="0"/>
              <a:t>. 2</a:t>
            </a:r>
            <a:r>
              <a:rPr lang="ko-KR" altLang="en-US" sz="1200" dirty="0"/>
              <a:t>층을 만들면 맵 자체가 절반 </a:t>
            </a:r>
            <a:r>
              <a:rPr lang="ko-KR" altLang="en-US" sz="1200" dirty="0" err="1"/>
              <a:t>작아짐</a:t>
            </a:r>
            <a:r>
              <a:rPr lang="en-US" altLang="ko-KR" sz="1200" dirty="0"/>
              <a:t>)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어차피 어깨 마운트 때문에 </a:t>
            </a:r>
            <a:r>
              <a:rPr lang="ko-KR" altLang="en-US" sz="1200" dirty="0" err="1"/>
              <a:t>가슴끈</a:t>
            </a:r>
            <a:r>
              <a:rPr lang="ko-KR" altLang="en-US" sz="1200" dirty="0"/>
              <a:t> 있으니까 진동모터는 </a:t>
            </a:r>
            <a:r>
              <a:rPr lang="en-US" altLang="ko-KR" sz="1200" dirty="0"/>
              <a:t>8/16</a:t>
            </a:r>
            <a:r>
              <a:rPr lang="ko-KR" altLang="en-US" sz="1200" dirty="0"/>
              <a:t>개 부착해서 상체에 두르면 될 것 같다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8</a:t>
            </a:r>
            <a:r>
              <a:rPr lang="ko-KR" altLang="en-US" sz="1200" dirty="0"/>
              <a:t>개면 </a:t>
            </a:r>
            <a:r>
              <a:rPr lang="en-US" altLang="ko-KR" sz="1200" b="1" dirty="0"/>
              <a:t>45</a:t>
            </a:r>
            <a:r>
              <a:rPr lang="ko-KR" altLang="en-US" sz="1200" b="1" dirty="0"/>
              <a:t>도</a:t>
            </a:r>
            <a:r>
              <a:rPr lang="ko-KR" altLang="en-US" sz="1200" dirty="0"/>
              <a:t>씩</a:t>
            </a:r>
            <a:r>
              <a:rPr lang="en-US" altLang="ko-KR" sz="1200" dirty="0"/>
              <a:t>, 16</a:t>
            </a:r>
            <a:r>
              <a:rPr lang="ko-KR" altLang="en-US" sz="1200" dirty="0"/>
              <a:t>개면 </a:t>
            </a:r>
            <a:r>
              <a:rPr lang="en-US" altLang="ko-KR" sz="1200" b="1" dirty="0"/>
              <a:t>22.5</a:t>
            </a:r>
            <a:r>
              <a:rPr lang="ko-KR" altLang="en-US" sz="1200" b="1" dirty="0"/>
              <a:t>도</a:t>
            </a:r>
            <a:r>
              <a:rPr lang="ko-KR" altLang="en-US" sz="1200" dirty="0"/>
              <a:t>씩 부착 가능하고</a:t>
            </a:r>
            <a:r>
              <a:rPr lang="en-US" altLang="ko-KR" sz="1200" dirty="0"/>
              <a:t>,</a:t>
            </a:r>
          </a:p>
          <a:p>
            <a:pPr marL="0" indent="0">
              <a:buNone/>
            </a:pPr>
            <a:r>
              <a:rPr lang="ko-KR" altLang="en-US" sz="1200" b="1" dirty="0"/>
              <a:t>사실 사람이 후진할 일은 없어서 뒤쪽 모터는 남게 되는데</a:t>
            </a:r>
            <a:endParaRPr lang="en-US" altLang="ko-KR" sz="1200" b="1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ko-KR" altLang="en-US" sz="1200" dirty="0"/>
          </a:p>
          <a:p>
            <a:pPr marL="228600" indent="-228600">
              <a:buAutoNum type="arabicPeriod"/>
            </a:pPr>
            <a:r>
              <a:rPr lang="ko-KR" altLang="en-US" sz="1200" dirty="0"/>
              <a:t>뒤쪽 모터는 항시 켜져 있다가 장애물이 점점 다가오면 진동 강도 를 낮추고</a:t>
            </a:r>
            <a:r>
              <a:rPr lang="en-US" altLang="ko-KR" sz="1200" dirty="0"/>
              <a:t>, </a:t>
            </a:r>
            <a:br>
              <a:rPr lang="en-US" altLang="ko-KR" sz="1200" dirty="0"/>
            </a:br>
            <a:r>
              <a:rPr lang="ko-KR" altLang="en-US" sz="1200" dirty="0"/>
              <a:t>멈춰야 </a:t>
            </a:r>
            <a:r>
              <a:rPr lang="ko-KR" altLang="en-US" sz="1200" dirty="0" err="1"/>
              <a:t>하는경우</a:t>
            </a:r>
            <a:r>
              <a:rPr lang="ko-KR" altLang="en-US" sz="1200" dirty="0"/>
              <a:t> 정지시키면서 </a:t>
            </a:r>
            <a:r>
              <a:rPr lang="en-US" altLang="ko-KR" sz="1200" dirty="0"/>
              <a:t>+ </a:t>
            </a:r>
            <a:r>
              <a:rPr lang="ko-KR" altLang="en-US" sz="1200" dirty="0"/>
              <a:t>전방 모터로 방향 지시를 하거나</a:t>
            </a:r>
            <a:endParaRPr lang="en-US" altLang="ko-KR" sz="1200" dirty="0"/>
          </a:p>
          <a:p>
            <a:pPr marL="228600" indent="-228600">
              <a:buAutoNum type="arabicPeriod"/>
            </a:pPr>
            <a:endParaRPr lang="ko-KR" altLang="en-US" sz="1200" dirty="0"/>
          </a:p>
          <a:p>
            <a:pPr marL="0" indent="0">
              <a:buNone/>
            </a:pPr>
            <a:r>
              <a:rPr lang="en-US" altLang="ko-KR" sz="1200" dirty="0"/>
              <a:t>2. </a:t>
            </a:r>
            <a:r>
              <a:rPr lang="ko-KR" altLang="en-US" sz="1200" dirty="0"/>
              <a:t>후방모터부터 옆구리 모터까지 방향 지시를 하고</a:t>
            </a:r>
            <a:r>
              <a:rPr lang="en-US" altLang="ko-KR" sz="1200" dirty="0"/>
              <a:t>(</a:t>
            </a:r>
            <a:r>
              <a:rPr lang="ko-KR" altLang="en-US" sz="1200" dirty="0"/>
              <a:t>약간 </a:t>
            </a:r>
            <a:r>
              <a:rPr lang="ko-KR" altLang="en-US" sz="1200" dirty="0" err="1"/>
              <a:t>등떠밀리는</a:t>
            </a:r>
            <a:r>
              <a:rPr lang="ko-KR" altLang="en-US" sz="1200" dirty="0"/>
              <a:t> 느낌처럼 뒤에서 제공한다는 개념</a:t>
            </a:r>
            <a:r>
              <a:rPr lang="en-US" altLang="ko-KR" sz="1200" dirty="0"/>
              <a:t>), </a:t>
            </a:r>
            <a:br>
              <a:rPr lang="en-US" altLang="ko-KR" sz="1200" dirty="0"/>
            </a:br>
            <a:r>
              <a:rPr lang="ko-KR" altLang="en-US" sz="1200" dirty="0"/>
              <a:t>전방 모터는 장애물이 다가오는 경우 장애물의 방향을 피드백 하는 방식으로 활용 가능할 것 같다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지금은 미로에 있어서 계속 장애물이 인식 되는 상황이라 후자의 방법 이 불가능한데</a:t>
            </a:r>
            <a:r>
              <a:rPr lang="en-US" altLang="ko-KR" sz="1200" dirty="0"/>
              <a:t>, </a:t>
            </a:r>
            <a:br>
              <a:rPr lang="en-US" altLang="ko-KR" sz="1200" dirty="0"/>
            </a:br>
            <a:r>
              <a:rPr lang="ko-KR" altLang="en-US" sz="1200" dirty="0"/>
              <a:t>실제 실험하는 경우에는 복도 같은 곳에서 사람을 피하는 관점에서는 괜찮을 수도 있을 것 같고</a:t>
            </a:r>
          </a:p>
          <a:p>
            <a:pPr marL="0" indent="0">
              <a:buNone/>
            </a:pPr>
            <a:r>
              <a:rPr lang="ko-KR" altLang="en-US" sz="1200" dirty="0"/>
              <a:t>아 근데 뒤에서 오는 진동모터 피드백 </a:t>
            </a:r>
            <a:r>
              <a:rPr lang="en-US" altLang="ko-KR" sz="1200" dirty="0"/>
              <a:t>+ </a:t>
            </a:r>
            <a:r>
              <a:rPr lang="ko-KR" altLang="en-US" sz="1200" dirty="0"/>
              <a:t>앞에서 오는 진동모터 피드백 같이 들어오면 헷갈리듯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219EB5-46CE-1495-748E-295E65DFD5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430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48D7D3-688B-4297-AAA6-F5BEC126C825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9112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25EF2-20A1-F3DB-74F0-0B8632743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C7248B1-A18C-6054-1428-1DF0F02B31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7DF24CA-CFAA-88E1-62B2-E0749E64BE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037D23-B9A6-9915-D059-7C2D4B79D7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376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ED4E2-04BB-8294-B64C-F437B4DD8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A4B8032-DDF4-DE32-90F1-19015D1E12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B461C9-60B2-5A7D-9064-589C1D4D56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AA312C-4C99-2E84-E5F9-13CD2DD4EC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265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A099B-37E5-C400-B996-E7146FF63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04CC6EE-78F9-5E80-B371-9E4191082B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7B98819-01BD-F645-12B2-277A4DBD4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가슴 마운트를 보니 어깨 마운트도 있을 것 같아서 구매했다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r>
              <a:rPr lang="ko-KR" altLang="en-US" sz="1200" dirty="0"/>
              <a:t>라이다 면에 평행하게 연결부를 만드니까</a:t>
            </a:r>
            <a:r>
              <a:rPr lang="en-US" altLang="ko-KR" sz="1200" dirty="0"/>
              <a:t>, </a:t>
            </a:r>
            <a:r>
              <a:rPr lang="ko-KR" altLang="en-US" sz="1200" dirty="0"/>
              <a:t>어깨 자체가 떨어지는 각도가 </a:t>
            </a:r>
            <a:r>
              <a:rPr lang="ko-KR" altLang="en-US" sz="1200" dirty="0" err="1"/>
              <a:t>있다보니</a:t>
            </a:r>
            <a:r>
              <a:rPr lang="ko-KR" altLang="en-US" sz="1200" dirty="0"/>
              <a:t> 스캔면이 기울어지더라</a:t>
            </a:r>
            <a:r>
              <a:rPr lang="en-US" altLang="ko-KR" sz="1200" dirty="0"/>
              <a:t>. 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어깨가 기울어진 각도가 한국 남성이 평균 </a:t>
            </a:r>
            <a:r>
              <a:rPr lang="en-US" altLang="ko-KR" sz="1200" dirty="0"/>
              <a:t>24.4</a:t>
            </a:r>
            <a:r>
              <a:rPr lang="ko-KR" altLang="en-US" sz="1200" dirty="0"/>
              <a:t>도라고 하여서</a:t>
            </a:r>
            <a:r>
              <a:rPr lang="en-US" altLang="ko-KR" sz="1200" dirty="0"/>
              <a:t>, </a:t>
            </a:r>
          </a:p>
          <a:p>
            <a:pPr marL="0" indent="0">
              <a:buNone/>
            </a:pPr>
            <a:r>
              <a:rPr lang="en-US" altLang="ko-KR" sz="1200" dirty="0"/>
              <a:t>5</a:t>
            </a:r>
            <a:r>
              <a:rPr lang="ko-KR" altLang="en-US" sz="1200" dirty="0"/>
              <a:t>도부 터 </a:t>
            </a:r>
            <a:r>
              <a:rPr lang="en-US" altLang="ko-KR" sz="1200" dirty="0"/>
              <a:t>25</a:t>
            </a:r>
            <a:r>
              <a:rPr lang="ko-KR" altLang="en-US" sz="1200" dirty="0"/>
              <a:t>도 까지 기울어진 각도를 줘서 연결부를 만들어봤다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하지만 실제로는 같은 각도로 결합해도 착용할 때 마다 달라져서 볼 조인트를 샀다</a:t>
            </a:r>
            <a:r>
              <a:rPr lang="en-US" altLang="ko-KR" sz="1200" dirty="0"/>
              <a:t>. </a:t>
            </a:r>
          </a:p>
          <a:p>
            <a:pPr marL="0" indent="0">
              <a:buNone/>
            </a:pPr>
            <a:r>
              <a:rPr lang="ko-KR" altLang="en-US" sz="1200" dirty="0" err="1"/>
              <a:t>있는건</a:t>
            </a:r>
            <a:r>
              <a:rPr lang="ko-KR" altLang="en-US" sz="1200" dirty="0"/>
              <a:t> 알고 있었는데</a:t>
            </a:r>
            <a:r>
              <a:rPr lang="en-US" altLang="ko-KR" sz="1200" dirty="0"/>
              <a:t>, </a:t>
            </a:r>
            <a:r>
              <a:rPr lang="ko-KR" altLang="en-US" sz="1200" dirty="0"/>
              <a:t>흔들릴 것 같아서 </a:t>
            </a:r>
            <a:r>
              <a:rPr lang="ko-KR" altLang="en-US" sz="1200" dirty="0" err="1"/>
              <a:t>배제했었으나</a:t>
            </a:r>
            <a:r>
              <a:rPr lang="en-US" altLang="ko-KR" sz="1200" dirty="0"/>
              <a:t>, 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 err="1"/>
              <a:t>연결부</a:t>
            </a:r>
            <a:r>
              <a:rPr lang="ko-KR" altLang="en-US" sz="1200" dirty="0"/>
              <a:t> </a:t>
            </a:r>
            <a:r>
              <a:rPr lang="ko-KR" altLang="en-US" sz="1200" dirty="0" err="1"/>
              <a:t>만들었던거로</a:t>
            </a:r>
            <a:r>
              <a:rPr lang="ko-KR" altLang="en-US" sz="1200" dirty="0"/>
              <a:t> 달고 걸어보니 어깨가 </a:t>
            </a:r>
            <a:r>
              <a:rPr lang="ko-KR" altLang="en-US" sz="1200" dirty="0" err="1"/>
              <a:t>그렇게까지</a:t>
            </a:r>
            <a:r>
              <a:rPr lang="ko-KR" altLang="en-US" sz="1200" dirty="0"/>
              <a:t> 심하게 흔들리지 않아서 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볼 조인트로 결합해보면 괜찮을 것 같아서 샀고 실제로 괜찮더라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158EBF-21E4-C0C1-0BF7-2BEEFB7126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590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13C9BA-101F-A01A-DEC5-3698760EF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9010218-BC3C-0287-44C5-2F29A2E505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E2A60AC-CFF1-4179-D9B7-FADA65509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다만 문제는 어깨에 부착하면 얼굴에 가려지는 영역이 생기더라</a:t>
            </a:r>
            <a:r>
              <a:rPr lang="en-US" altLang="ko-KR" sz="12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F34D3B4-016F-52E7-4C28-B55F069576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7798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5C40F1-679D-8D91-8A29-3E0F64803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4DBD435-BAA7-4749-5336-B656DEF584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CA0A1F-CB53-2A8F-AD98-626841FC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얼굴로 인하여 점이 너무 가깝게 </a:t>
            </a:r>
            <a:r>
              <a:rPr lang="ko-KR" altLang="en-US" sz="1200" dirty="0" err="1"/>
              <a:t>생기다보니</a:t>
            </a:r>
            <a:r>
              <a:rPr lang="ko-KR" altLang="en-US" sz="1200" dirty="0"/>
              <a:t> 우측 위처럼 파란색 화살표 패스가 </a:t>
            </a:r>
            <a:r>
              <a:rPr lang="ko-KR" altLang="en-US" sz="1200" dirty="0" err="1"/>
              <a:t>안생기는</a:t>
            </a:r>
            <a:r>
              <a:rPr lang="ko-KR" altLang="en-US" sz="1200" dirty="0"/>
              <a:t> 현상이 나타났다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그래서 얼굴이 있는 영역</a:t>
            </a:r>
            <a:r>
              <a:rPr lang="en-US" altLang="ko-KR" sz="1200" dirty="0"/>
              <a:t>(</a:t>
            </a:r>
            <a:r>
              <a:rPr lang="ko-KR" altLang="en-US" sz="1200" dirty="0"/>
              <a:t>옆으로 </a:t>
            </a:r>
            <a:r>
              <a:rPr lang="en-US" altLang="ko-KR" sz="1200" dirty="0"/>
              <a:t>50, </a:t>
            </a:r>
            <a:r>
              <a:rPr lang="ko-KR" altLang="en-US" sz="1200" dirty="0"/>
              <a:t>앞으로 </a:t>
            </a:r>
            <a:r>
              <a:rPr lang="en-US" altLang="ko-KR" sz="1200" dirty="0"/>
              <a:t>20)</a:t>
            </a:r>
            <a:r>
              <a:rPr lang="ko-KR" altLang="en-US" sz="1200" dirty="0"/>
              <a:t>을 </a:t>
            </a:r>
            <a:r>
              <a:rPr lang="ko-KR" altLang="en-US" sz="1200" dirty="0" err="1"/>
              <a:t>마스킹</a:t>
            </a:r>
            <a:r>
              <a:rPr lang="ko-KR" altLang="en-US" sz="1200" dirty="0"/>
              <a:t> 했는데</a:t>
            </a: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{</a:t>
            </a:r>
            <a:r>
              <a:rPr lang="ko-KR" altLang="en-US" sz="1200" b="1" dirty="0" err="1"/>
              <a:t>마스킹이</a:t>
            </a:r>
            <a:r>
              <a:rPr lang="ko-KR" altLang="en-US" sz="1200" b="1" dirty="0"/>
              <a:t> </a:t>
            </a:r>
            <a:r>
              <a:rPr lang="ko-KR" altLang="en-US" sz="1200" b="1" dirty="0" err="1"/>
              <a:t>뭔지</a:t>
            </a:r>
            <a:r>
              <a:rPr lang="ko-KR" altLang="en-US" sz="1200" b="1" dirty="0"/>
              <a:t> 정확히 찾기 </a:t>
            </a:r>
            <a:r>
              <a:rPr lang="en-US" altLang="ko-KR" sz="1200" dirty="0"/>
              <a:t>– </a:t>
            </a:r>
            <a:r>
              <a:rPr lang="ko-KR" altLang="en-US" sz="1200" dirty="0"/>
              <a:t>점을 있어 도 가리는 건지</a:t>
            </a:r>
            <a:r>
              <a:rPr lang="en-US" altLang="ko-KR" sz="1200" dirty="0"/>
              <a:t>, </a:t>
            </a:r>
            <a:r>
              <a:rPr lang="ko-KR" altLang="en-US" sz="1200" dirty="0"/>
              <a:t>이영역을 라이다 스캔 불가능 영역처럼 </a:t>
            </a:r>
            <a:r>
              <a:rPr lang="ko-KR" altLang="en-US" sz="1200" dirty="0" err="1"/>
              <a:t>끄는건지</a:t>
            </a:r>
            <a:r>
              <a:rPr lang="en-US" altLang="ko-KR" sz="1200" dirty="0"/>
              <a:t>?}, </a:t>
            </a:r>
          </a:p>
          <a:p>
            <a:pPr marL="0" indent="0">
              <a:buNone/>
            </a:pPr>
            <a:r>
              <a:rPr lang="ko-KR" altLang="en-US" sz="1200" dirty="0"/>
              <a:t>그렇게 </a:t>
            </a:r>
            <a:r>
              <a:rPr lang="ko-KR" altLang="en-US" sz="1200" dirty="0" err="1"/>
              <a:t>마스킹하면</a:t>
            </a:r>
            <a:r>
              <a:rPr lang="ko-KR" altLang="en-US" sz="1200" dirty="0"/>
              <a:t> 점이 없는 영역이 되고</a:t>
            </a:r>
            <a:r>
              <a:rPr lang="en-US" altLang="ko-KR" sz="1200" dirty="0"/>
              <a:t>, </a:t>
            </a:r>
          </a:p>
          <a:p>
            <a:pPr marL="0" indent="0">
              <a:buNone/>
            </a:pPr>
            <a:r>
              <a:rPr lang="ko-KR" altLang="en-US" sz="1200" dirty="0"/>
              <a:t>그 뒤에 저 멀리 점이 나오다 보니 왼쪽으로 패스가 나오는 경우가 생기더라</a:t>
            </a:r>
            <a:r>
              <a:rPr lang="en-US" altLang="ko-KR" sz="1200" dirty="0"/>
              <a:t>.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en-US" altLang="ko-KR" sz="1200" dirty="0"/>
              <a:t># </a:t>
            </a:r>
            <a:r>
              <a:rPr lang="ko-KR" altLang="en-US" sz="1200" dirty="0" err="1"/>
              <a:t>이아래는</a:t>
            </a:r>
            <a:r>
              <a:rPr lang="ko-KR" altLang="en-US" sz="1200" dirty="0"/>
              <a:t> 수정 필요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그래서 부착부를 일단 앞으로 내밀어서 실험을 진행해보긴 했는데 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원래는 어깨에 딱 붙여서 티가 </a:t>
            </a:r>
            <a:r>
              <a:rPr lang="ko-KR" altLang="en-US" sz="1200" dirty="0" err="1"/>
              <a:t>안나게</a:t>
            </a:r>
            <a:r>
              <a:rPr lang="ko-KR" altLang="en-US" sz="1200" dirty="0"/>
              <a:t> 했으면 했는데 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그렇지 않아서 약 </a:t>
            </a:r>
            <a:r>
              <a:rPr lang="ko-KR" altLang="en-US" sz="1200" dirty="0" err="1"/>
              <a:t>간난감하다</a:t>
            </a:r>
            <a:r>
              <a:rPr lang="en-US" altLang="ko-KR" sz="1200" dirty="0"/>
              <a:t>. </a:t>
            </a:r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 err="1"/>
              <a:t>볼조인트만</a:t>
            </a:r>
            <a:r>
              <a:rPr lang="ko-KR" altLang="en-US" sz="1200" dirty="0"/>
              <a:t> 달면 여전히 얼굴에 의해 가려지는 영역이 생겨서 </a:t>
            </a:r>
            <a:endParaRPr lang="en-US" altLang="ko-KR" sz="1200" dirty="0"/>
          </a:p>
          <a:p>
            <a:pPr marL="0" indent="0">
              <a:buNone/>
            </a:pPr>
            <a:r>
              <a:rPr lang="ko-KR" altLang="en-US" sz="1200" dirty="0"/>
              <a:t>조인트를 좀 더 앞으로 빼서 해보고 있긴 한데</a:t>
            </a:r>
            <a:r>
              <a:rPr lang="en-US" altLang="ko-KR" sz="1200" dirty="0"/>
              <a:t> </a:t>
            </a:r>
            <a:r>
              <a:rPr lang="ko-KR" altLang="en-US" sz="1200" dirty="0"/>
              <a:t>아무래도 안정성이 떨어짐</a:t>
            </a:r>
            <a:r>
              <a:rPr lang="en-US" altLang="ko-KR" sz="1200"/>
              <a:t>.</a:t>
            </a:r>
            <a:endParaRPr lang="en-US" altLang="ko-KR" sz="1200" dirty="0"/>
          </a:p>
          <a:p>
            <a:pPr marL="0" indent="0">
              <a:buNone/>
            </a:pPr>
            <a:endParaRPr lang="en-US" altLang="ko-KR" sz="1200" dirty="0"/>
          </a:p>
          <a:p>
            <a:pPr marL="0" indent="0">
              <a:buNone/>
            </a:pPr>
            <a:r>
              <a:rPr lang="ko-KR" altLang="en-US" sz="1200" b="1" dirty="0" err="1"/>
              <a:t>마스킹이</a:t>
            </a:r>
            <a:r>
              <a:rPr lang="ko-KR" altLang="en-US" sz="1200" b="1" dirty="0"/>
              <a:t> 없으면 패스가 </a:t>
            </a:r>
            <a:r>
              <a:rPr lang="ko-KR" altLang="en-US" sz="1200" b="1" dirty="0" err="1"/>
              <a:t>안나오고</a:t>
            </a:r>
            <a:r>
              <a:rPr lang="en-US" altLang="ko-KR" sz="1200" b="1" dirty="0"/>
              <a:t>, </a:t>
            </a:r>
            <a:r>
              <a:rPr lang="ko-KR" altLang="en-US" sz="1200" b="1" dirty="0" err="1"/>
              <a:t>마스킹이</a:t>
            </a:r>
            <a:r>
              <a:rPr lang="ko-KR" altLang="en-US" sz="1200" b="1" dirty="0"/>
              <a:t> 있으면 이상한 패스가 나옴</a:t>
            </a:r>
            <a:r>
              <a:rPr lang="en-US" altLang="ko-KR" sz="1200" b="1" dirty="0"/>
              <a:t>.</a:t>
            </a:r>
          </a:p>
          <a:p>
            <a:pPr marL="0" indent="0">
              <a:buNone/>
            </a:pPr>
            <a:r>
              <a:rPr lang="en-US" altLang="ko-KR" sz="1200" dirty="0"/>
              <a:t>                                   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4BB4C6-BE51-D76A-37CF-7DD499EAC3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45174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B96C9-23BB-A0BF-CFD7-698C117D8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8D3091-C7FD-1552-168C-4E5C6D0692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6F7D4D2-9624-8265-E6CB-06FC713A60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순서는 바꿔도 됨</a:t>
            </a: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A651F39-0D84-2B0E-30E1-921BC7FECF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6227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4E47F-8B1B-F536-5BD9-377972DDE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725E352-3504-41A7-6EE0-9064D125FB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030BB00-B3EE-F7AB-E9DD-BA399A18FE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DC92CC-D8F7-093A-F30C-FEFCB8035C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486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96B23-6BA2-6CA3-C324-15AEE3000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D93EF5E-37D0-4A0A-DB82-45612B6BA2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847E754-87A1-E371-8F8F-221C6103CA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sz="1200" dirty="0"/>
              <a:t>순서는 바꿔도 됨</a:t>
            </a: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5BE7D8-79F8-818D-2FAF-74472F06FDC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48D7D3-688B-4297-AAA6-F5BEC126C82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225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1308" y="2163534"/>
            <a:ext cx="7772400" cy="1632176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37013" y="3959678"/>
            <a:ext cx="4702629" cy="281893"/>
          </a:xfr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1649185" y="3861707"/>
            <a:ext cx="588645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94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1171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567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385" y="432705"/>
            <a:ext cx="5486400" cy="375557"/>
          </a:xfrm>
        </p:spPr>
        <p:txBody>
          <a:bodyPr>
            <a:noAutofit/>
          </a:bodyPr>
          <a:lstStyle>
            <a:lvl1pPr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3630"/>
            <a:ext cx="7886700" cy="50128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84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0"/>
            <a:ext cx="9131300" cy="6858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8264" y="2139043"/>
            <a:ext cx="3927022" cy="2228851"/>
          </a:xfrm>
        </p:spPr>
        <p:txBody>
          <a:bodyPr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2911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7452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556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83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422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147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F0BA0-852C-4EF8-8AD4-695EAF65C0D8}" type="datetimeFigureOut">
              <a:rPr lang="ko-KR" altLang="en-US" smtClean="0"/>
              <a:t>2025-08-29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9F231-FC91-4B3B-8AAC-5FC5879951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2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B88F0BA0-852C-4EF8-8AD4-695EAF65C0D8}" type="datetimeFigureOut">
              <a:rPr lang="ko-KR" altLang="en-US" smtClean="0"/>
              <a:pPr/>
              <a:t>2025-08-29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A799F231-FC91-4B3B-8AAC-5FC58799515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4026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24818" y="2373603"/>
            <a:ext cx="8258248" cy="1188722"/>
          </a:xfrm>
        </p:spPr>
        <p:txBody>
          <a:bodyPr>
            <a:normAutofit/>
          </a:bodyPr>
          <a:lstStyle/>
          <a:p>
            <a:r>
              <a:rPr lang="en-US" altLang="ko-KR" sz="3300" dirty="0"/>
              <a:t>Research Progress</a:t>
            </a:r>
            <a:br>
              <a:rPr lang="en-US" altLang="ko-KR" sz="5500" dirty="0"/>
            </a:br>
            <a:r>
              <a:rPr lang="en-US" altLang="ko-KR" sz="1800" dirty="0"/>
              <a:t> </a:t>
            </a:r>
            <a:r>
              <a:rPr lang="ko-KR" altLang="en-US" sz="1800" dirty="0"/>
              <a:t> </a:t>
            </a:r>
            <a:endParaRPr lang="ko-KR" altLang="en-US" sz="5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245B15-3E0C-4AED-B4DE-F495C170209A}"/>
              </a:ext>
            </a:extLst>
          </p:cNvPr>
          <p:cNvSpPr txBox="1"/>
          <p:nvPr/>
        </p:nvSpPr>
        <p:spPr>
          <a:xfrm>
            <a:off x="1649896" y="3849757"/>
            <a:ext cx="5883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Arial" panose="020B0604020202020204" pitchFamily="34" charset="0"/>
              </a:rPr>
              <a:t>2025.08.29</a:t>
            </a:r>
          </a:p>
          <a:p>
            <a:pPr algn="ctr"/>
            <a:r>
              <a:rPr lang="ko-KR" altLang="en-US" sz="2400" dirty="0">
                <a:latin typeface="Arial" panose="020B0604020202020204" pitchFamily="34" charset="0"/>
              </a:rPr>
              <a:t>박종휘</a:t>
            </a:r>
          </a:p>
        </p:txBody>
      </p:sp>
    </p:spTree>
    <p:extLst>
      <p:ext uri="{BB962C8B-B14F-4D97-AF65-F5344CB8AC3E}">
        <p14:creationId xmlns:p14="http://schemas.microsoft.com/office/powerpoint/2010/main" val="3326619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F1DCE-4758-BBE8-CF34-9ABAD8CBA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5915D-DC1E-56EC-CC2D-4F162CBFC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9143999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SW </a:t>
            </a:r>
            <a:r>
              <a:rPr lang="ko-KR" altLang="en-US" dirty="0"/>
              <a:t>구성 </a:t>
            </a:r>
            <a:r>
              <a:rPr lang="en-US" altLang="ko-KR" dirty="0"/>
              <a:t>; </a:t>
            </a:r>
            <a:r>
              <a:rPr lang="ko-KR" altLang="en-US" dirty="0"/>
              <a:t>결과 비교 </a:t>
            </a:r>
            <a:r>
              <a:rPr lang="en-US" altLang="ko-KR" dirty="0"/>
              <a:t>2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A351775-082C-6A5A-0441-5475EA0E063C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F4664C3-9DC2-54EF-B3DE-0F3165D4979B}"/>
              </a:ext>
            </a:extLst>
          </p:cNvPr>
          <p:cNvCxnSpPr>
            <a:cxnSpLocks/>
          </p:cNvCxnSpPr>
          <p:nvPr/>
        </p:nvCxnSpPr>
        <p:spPr>
          <a:xfrm>
            <a:off x="0" y="3933711"/>
            <a:ext cx="9144000" cy="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79992DE-3247-20FE-151B-80A78674E802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 </a:t>
            </a:r>
            <a:endParaRPr lang="en-US" altLang="ko-KR" sz="2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DA4D507-1363-36CF-4F75-1F43821AD15A}"/>
              </a:ext>
            </a:extLst>
          </p:cNvPr>
          <p:cNvSpPr/>
          <p:nvPr/>
        </p:nvSpPr>
        <p:spPr>
          <a:xfrm>
            <a:off x="5141827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Up2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555933F-2CCA-117C-0300-089943BD85FC}"/>
              </a:ext>
            </a:extLst>
          </p:cNvPr>
          <p:cNvSpPr/>
          <p:nvPr/>
        </p:nvSpPr>
        <p:spPr>
          <a:xfrm>
            <a:off x="5141826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Up4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EE7BEAA-F8D7-2960-99C2-DCCFECDF4EDF}"/>
              </a:ext>
            </a:extLst>
          </p:cNvPr>
          <p:cNvSpPr/>
          <p:nvPr/>
        </p:nvSpPr>
        <p:spPr>
          <a:xfrm>
            <a:off x="376929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Up1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C601D5F-507B-D9A4-23B5-BC2418D1E60C}"/>
              </a:ext>
            </a:extLst>
          </p:cNvPr>
          <p:cNvSpPr/>
          <p:nvPr/>
        </p:nvSpPr>
        <p:spPr>
          <a:xfrm>
            <a:off x="376928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Up3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8C22B5-3DFB-85EC-F135-B8489346124D}"/>
              </a:ext>
            </a:extLst>
          </p:cNvPr>
          <p:cNvSpPr txBox="1"/>
          <p:nvPr/>
        </p:nvSpPr>
        <p:spPr>
          <a:xfrm>
            <a:off x="504825" y="3588852"/>
            <a:ext cx="4575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800" dirty="0"/>
              <a:t>순서는 바꿔도 됨 </a:t>
            </a:r>
            <a:r>
              <a:rPr lang="en-US" altLang="ko-KR" sz="1800" dirty="0"/>
              <a:t>// </a:t>
            </a:r>
          </a:p>
        </p:txBody>
      </p:sp>
    </p:spTree>
    <p:extLst>
      <p:ext uri="{BB962C8B-B14F-4D97-AF65-F5344CB8AC3E}">
        <p14:creationId xmlns:p14="http://schemas.microsoft.com/office/powerpoint/2010/main" val="3781141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336BB-A526-22F8-03FD-6749B659A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BD5D7-73FE-ADF4-005B-AD87ECCE6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9143999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SW </a:t>
            </a:r>
            <a:r>
              <a:rPr lang="ko-KR" altLang="en-US" dirty="0"/>
              <a:t>구성 </a:t>
            </a:r>
            <a:r>
              <a:rPr lang="en-US" altLang="ko-KR" dirty="0"/>
              <a:t>; </a:t>
            </a:r>
            <a:r>
              <a:rPr lang="ko-KR" altLang="en-US" dirty="0"/>
              <a:t>최적 알고리즘 선정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AA6552-DE8B-0A3A-7C98-A23D82734D1B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149F841-E13A-18DD-AB9F-0E8655494EE6}"/>
              </a:ext>
            </a:extLst>
          </p:cNvPr>
          <p:cNvCxnSpPr>
            <a:cxnSpLocks/>
          </p:cNvCxnSpPr>
          <p:nvPr/>
        </p:nvCxnSpPr>
        <p:spPr>
          <a:xfrm>
            <a:off x="0" y="3933711"/>
            <a:ext cx="9144000" cy="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2EC5F58-3C3D-4CB2-01EC-1C3E450DB026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 </a:t>
            </a:r>
            <a:endParaRPr lang="en-US" altLang="ko-KR" sz="2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6BBD4F4-94E6-F0B0-171F-31055AE0B50F}"/>
              </a:ext>
            </a:extLst>
          </p:cNvPr>
          <p:cNvSpPr/>
          <p:nvPr/>
        </p:nvSpPr>
        <p:spPr>
          <a:xfrm>
            <a:off x="5141827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Up2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CCA4D2D-757D-A55B-F28D-51193F532DB4}"/>
              </a:ext>
            </a:extLst>
          </p:cNvPr>
          <p:cNvSpPr/>
          <p:nvPr/>
        </p:nvSpPr>
        <p:spPr>
          <a:xfrm>
            <a:off x="5141826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Up4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D5729A9-923E-EB4A-BC4D-AED2901BD2D5}"/>
              </a:ext>
            </a:extLst>
          </p:cNvPr>
          <p:cNvSpPr/>
          <p:nvPr/>
        </p:nvSpPr>
        <p:spPr>
          <a:xfrm>
            <a:off x="376929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Up1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ABC8F0E-D29A-BB31-9393-630E7E4C7A88}"/>
              </a:ext>
            </a:extLst>
          </p:cNvPr>
          <p:cNvSpPr/>
          <p:nvPr/>
        </p:nvSpPr>
        <p:spPr>
          <a:xfrm>
            <a:off x="376928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Up3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95FE69-3A56-F10A-875B-E429181017EB}"/>
              </a:ext>
            </a:extLst>
          </p:cNvPr>
          <p:cNvSpPr txBox="1"/>
          <p:nvPr/>
        </p:nvSpPr>
        <p:spPr>
          <a:xfrm>
            <a:off x="504825" y="3588852"/>
            <a:ext cx="4575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800" dirty="0"/>
              <a:t>순서는 바꿔도 됨 </a:t>
            </a:r>
            <a:r>
              <a:rPr lang="en-US" altLang="ko-KR" sz="1800" dirty="0"/>
              <a:t>// </a:t>
            </a:r>
          </a:p>
        </p:txBody>
      </p:sp>
    </p:spTree>
    <p:extLst>
      <p:ext uri="{BB962C8B-B14F-4D97-AF65-F5344CB8AC3E}">
        <p14:creationId xmlns:p14="http://schemas.microsoft.com/office/powerpoint/2010/main" val="3787714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C4B36-C963-82DD-1ED1-DAD78EE86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그림 100">
            <a:extLst>
              <a:ext uri="{FF2B5EF4-FFF2-40B4-BE49-F238E27FC236}">
                <a16:creationId xmlns:a16="http://schemas.microsoft.com/office/drawing/2014/main" id="{CA4008F3-E8FE-991B-EB29-6C57A5135B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5366" y="4766400"/>
            <a:ext cx="3808634" cy="20916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F653069-83F8-26C1-F899-CCC3E7A63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3. </a:t>
            </a:r>
            <a:r>
              <a:rPr lang="ko-KR" altLang="en-US" dirty="0"/>
              <a:t>향후 계획</a:t>
            </a:r>
            <a:endParaRPr lang="en-US" altLang="ko-KR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741CCBE2-BBC4-740E-226B-D1DBDEA001F7}"/>
              </a:ext>
            </a:extLst>
          </p:cNvPr>
          <p:cNvSpPr txBox="1">
            <a:spLocks/>
          </p:cNvSpPr>
          <p:nvPr/>
        </p:nvSpPr>
        <p:spPr>
          <a:xfrm>
            <a:off x="628649" y="1273630"/>
            <a:ext cx="7886701" cy="5012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C335AF-BD11-64A2-1F5E-9B22E31293F7}"/>
              </a:ext>
            </a:extLst>
          </p:cNvPr>
          <p:cNvSpPr txBox="1"/>
          <p:nvPr/>
        </p:nvSpPr>
        <p:spPr>
          <a:xfrm>
            <a:off x="416384" y="1043230"/>
            <a:ext cx="83112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/>
              <a:t>정확한 테스트를 위해 </a:t>
            </a:r>
            <a:r>
              <a:rPr lang="en-US" altLang="ko-KR" sz="2400" dirty="0"/>
              <a:t>2</a:t>
            </a:r>
            <a:r>
              <a:rPr lang="ko-KR" altLang="en-US" sz="2400" dirty="0"/>
              <a:t>층 </a:t>
            </a:r>
            <a:r>
              <a:rPr lang="ko-KR" altLang="en-US" sz="2400" dirty="0" err="1"/>
              <a:t>가벽</a:t>
            </a:r>
            <a:r>
              <a:rPr lang="ko-KR" altLang="en-US" sz="2400" dirty="0"/>
              <a:t> 환경 조성</a:t>
            </a:r>
            <a:br>
              <a:rPr lang="en-US" altLang="ko-KR" sz="2400" dirty="0"/>
            </a:br>
            <a:r>
              <a:rPr lang="en-US" altLang="ko-KR" sz="2400" dirty="0"/>
              <a:t>(</a:t>
            </a:r>
            <a:r>
              <a:rPr lang="ko-KR" altLang="en-US" sz="2400" dirty="0" err="1"/>
              <a:t>가벽</a:t>
            </a:r>
            <a:r>
              <a:rPr lang="ko-KR" altLang="en-US" sz="2400" dirty="0"/>
              <a:t> 근처에서 </a:t>
            </a:r>
            <a:r>
              <a:rPr lang="ko-KR" altLang="en-US" sz="2400" dirty="0" err="1"/>
              <a:t>가벽</a:t>
            </a:r>
            <a:r>
              <a:rPr lang="ko-KR" altLang="en-US" sz="2400" dirty="0"/>
              <a:t> 너머를 스캔하면 그곳을 경로로 안내</a:t>
            </a:r>
            <a:r>
              <a:rPr lang="en-US" altLang="ko-KR" sz="2400" dirty="0"/>
              <a:t>)</a:t>
            </a:r>
          </a:p>
          <a:p>
            <a:pPr marL="457200" indent="-457200">
              <a:buAutoNum type="arabicPeriod"/>
            </a:pPr>
            <a:endParaRPr lang="en-US" altLang="ko-KR" sz="2400" b="1" dirty="0"/>
          </a:p>
          <a:p>
            <a:pPr marL="457200" indent="-457200">
              <a:buAutoNum type="arabicPeriod"/>
            </a:pPr>
            <a:r>
              <a:rPr lang="ko-KR" altLang="en-US" sz="2400" b="1" dirty="0"/>
              <a:t>얼굴에 의해 가려지는 문제 해결</a:t>
            </a:r>
            <a:br>
              <a:rPr lang="en-US" altLang="ko-KR" sz="2400" dirty="0"/>
            </a:br>
            <a:r>
              <a:rPr lang="en-US" altLang="ko-KR" sz="2400" dirty="0"/>
              <a:t>(</a:t>
            </a:r>
            <a:r>
              <a:rPr lang="ko-KR" altLang="en-US" sz="2400" dirty="0" err="1"/>
              <a:t>마스킹</a:t>
            </a:r>
            <a:r>
              <a:rPr lang="ko-KR" altLang="en-US" sz="2400" dirty="0"/>
              <a:t> 범위 조절</a:t>
            </a:r>
            <a:r>
              <a:rPr lang="en-US" altLang="ko-KR" sz="2400" dirty="0"/>
              <a:t>, </a:t>
            </a:r>
            <a:r>
              <a:rPr lang="ko-KR" altLang="en-US" sz="2400" dirty="0"/>
              <a:t>부착 위치 조절</a:t>
            </a:r>
            <a:r>
              <a:rPr lang="en-US" altLang="ko-KR" sz="2400" dirty="0"/>
              <a:t>, …)</a:t>
            </a:r>
          </a:p>
          <a:p>
            <a:pPr marL="457200" indent="-457200">
              <a:buAutoNum type="arabicPeriod"/>
            </a:pPr>
            <a:endParaRPr lang="en-US" altLang="ko-KR" sz="2400" b="1" dirty="0"/>
          </a:p>
          <a:p>
            <a:pPr marL="457200" indent="-457200">
              <a:buAutoNum type="arabicPeriod"/>
            </a:pPr>
            <a:r>
              <a:rPr lang="ko-KR" altLang="en-US" sz="2400" b="1" dirty="0"/>
              <a:t>알고리즘 고도화</a:t>
            </a:r>
            <a:r>
              <a:rPr lang="en-US" altLang="ko-KR" sz="2400" dirty="0"/>
              <a:t>(</a:t>
            </a:r>
            <a:r>
              <a:rPr lang="ko-KR" altLang="en-US" sz="2400" dirty="0"/>
              <a:t>눈감고도 이 패스대로면 갈 수 있도록</a:t>
            </a:r>
            <a:r>
              <a:rPr lang="en-US" altLang="ko-KR" sz="2400" dirty="0"/>
              <a:t>)</a:t>
            </a:r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457200" indent="-457200">
              <a:buAutoNum type="arabicPeriod"/>
            </a:pPr>
            <a:r>
              <a:rPr lang="ko-KR" altLang="en-US" sz="2400" dirty="0"/>
              <a:t>어깨 마운트  </a:t>
            </a:r>
            <a:r>
              <a:rPr lang="ko-KR" altLang="en-US" sz="2400" dirty="0" err="1"/>
              <a:t>가슴끈에</a:t>
            </a:r>
            <a:r>
              <a:rPr lang="ko-KR" altLang="en-US" sz="2400" dirty="0"/>
              <a:t> 진동모터 부착 및 진동 테스트 진행</a:t>
            </a:r>
            <a:br>
              <a:rPr lang="en-US" altLang="ko-KR" sz="2400" dirty="0"/>
            </a:br>
            <a:r>
              <a:rPr lang="en-US" altLang="ko-KR" sz="2400" dirty="0"/>
              <a:t>a.  </a:t>
            </a:r>
            <a:r>
              <a:rPr lang="ko-KR" altLang="en-US" sz="2400" dirty="0"/>
              <a:t>후방 모터는 직진 및 정지 지시 </a:t>
            </a:r>
            <a:r>
              <a:rPr lang="en-US" altLang="ko-KR" sz="2400" dirty="0"/>
              <a:t>&amp; </a:t>
            </a:r>
            <a:r>
              <a:rPr lang="ko-KR" altLang="en-US" sz="2400" dirty="0"/>
              <a:t>전방 모터는 방향 지시</a:t>
            </a:r>
            <a:br>
              <a:rPr lang="en-US" altLang="ko-KR" sz="2400" dirty="0"/>
            </a:br>
            <a:r>
              <a:rPr lang="en-US" altLang="ko-KR" sz="2400" dirty="0"/>
              <a:t>b. </a:t>
            </a:r>
            <a:r>
              <a:rPr lang="ko-KR" altLang="en-US" sz="2400" dirty="0"/>
              <a:t>후방 모터로 방향 지시 </a:t>
            </a:r>
            <a:r>
              <a:rPr lang="en-US" altLang="ko-KR" sz="2400" dirty="0"/>
              <a:t>&amp; </a:t>
            </a:r>
            <a:br>
              <a:rPr lang="en-US" altLang="ko-KR" sz="2400" dirty="0"/>
            </a:br>
            <a:r>
              <a:rPr lang="ko-KR" altLang="en-US" sz="2400" dirty="0"/>
              <a:t>전방 모터로 다가오는 장애물 신호 제공</a:t>
            </a: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575254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962198" y="2453293"/>
            <a:ext cx="4038540" cy="2320043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endParaRPr lang="en-US" altLang="ko-KR" sz="2250" b="1" dirty="0">
              <a:solidFill>
                <a:schemeClr val="tx1">
                  <a:lumMod val="65000"/>
                  <a:lumOff val="3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바탕" panose="02030604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2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바탕" panose="02030604000101010101" pitchFamily="18" charset="-127"/>
              </a:rPr>
              <a:t>감사합니다</a:t>
            </a:r>
            <a:r>
              <a:rPr lang="en-US" altLang="ko-KR" sz="22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함초롬바탕" panose="02030604000101010101" pitchFamily="18" charset="-127"/>
              </a:rPr>
              <a:t>.</a:t>
            </a:r>
            <a:endParaRPr lang="ko-KR" altLang="en-US" sz="2250" b="1" dirty="0">
              <a:solidFill>
                <a:schemeClr val="tx1">
                  <a:lumMod val="65000"/>
                  <a:lumOff val="35000"/>
                </a:schemeClr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070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FAA9BE-6EF7-296C-881C-A69F9D16F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8D53C-EEA0-9AB8-26E5-1BB46BD6D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0. </a:t>
            </a:r>
            <a:r>
              <a:rPr lang="ko-KR" altLang="en-US" dirty="0"/>
              <a:t>목차</a:t>
            </a:r>
            <a:endParaRPr lang="en-US" altLang="ko-KR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CFAB2E2-31F2-2C58-1D91-6EE9411B6862}"/>
              </a:ext>
            </a:extLst>
          </p:cNvPr>
          <p:cNvSpPr txBox="1">
            <a:spLocks/>
          </p:cNvSpPr>
          <p:nvPr/>
        </p:nvSpPr>
        <p:spPr>
          <a:xfrm>
            <a:off x="628648" y="1273630"/>
            <a:ext cx="7886701" cy="5012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661162-7780-836D-9278-CD6F99272076}"/>
              </a:ext>
            </a:extLst>
          </p:cNvPr>
          <p:cNvSpPr txBox="1"/>
          <p:nvPr/>
        </p:nvSpPr>
        <p:spPr>
          <a:xfrm>
            <a:off x="416384" y="1273630"/>
            <a:ext cx="83112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/>
              <a:t>해결해야 할 문제 정의 </a:t>
            </a: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457200" indent="-457200">
              <a:buAutoNum type="arabicPeriod"/>
            </a:pPr>
            <a:r>
              <a:rPr lang="ko-KR" altLang="en-US" sz="2400" dirty="0"/>
              <a:t>진행 상황</a:t>
            </a: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457200" indent="-457200">
              <a:buAutoNum type="arabicPeriod"/>
            </a:pPr>
            <a:r>
              <a:rPr lang="ko-KR" altLang="en-US" sz="2400" dirty="0"/>
              <a:t>향후 계획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751982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33C3C0-9646-CC4C-60A7-91CC57F11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4EBEC2-143F-84EF-3339-DA0B6E89F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해결해야 할 문제 정의 </a:t>
            </a:r>
            <a:endParaRPr lang="en-US" altLang="ko-KR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36E328E0-3ED0-30A2-6753-642C954F72EB}"/>
              </a:ext>
            </a:extLst>
          </p:cNvPr>
          <p:cNvSpPr txBox="1">
            <a:spLocks/>
          </p:cNvSpPr>
          <p:nvPr/>
        </p:nvSpPr>
        <p:spPr>
          <a:xfrm>
            <a:off x="628648" y="1273630"/>
            <a:ext cx="7886701" cy="5012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58E2BE-5E1D-3DBD-C1A2-283EC905DDC5}"/>
              </a:ext>
            </a:extLst>
          </p:cNvPr>
          <p:cNvSpPr txBox="1"/>
          <p:nvPr/>
        </p:nvSpPr>
        <p:spPr>
          <a:xfrm>
            <a:off x="416384" y="1273630"/>
            <a:ext cx="831122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# </a:t>
            </a:r>
            <a:r>
              <a:rPr lang="ko-KR" altLang="en-US" sz="2400" dirty="0"/>
              <a:t>장애물 회피 가능한 경로 탐색 방법 확립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방향 지시 알고리즘의 설명 및 객관적 검증 필요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r>
              <a:rPr lang="ko-KR" altLang="en-US" sz="2400" dirty="0"/>
              <a:t>실험 결과의 명확한 시각화 및 표현</a:t>
            </a:r>
            <a:endParaRPr lang="en-US" altLang="ko-KR" sz="2400" dirty="0"/>
          </a:p>
          <a:p>
            <a:pPr marL="342900" indent="-342900">
              <a:buFontTx/>
              <a:buChar char="-"/>
            </a:pP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# </a:t>
            </a:r>
            <a:r>
              <a:rPr lang="ko-KR" altLang="en-US" sz="2400" dirty="0" err="1"/>
              <a:t>햅틱</a:t>
            </a:r>
            <a:r>
              <a:rPr lang="ko-KR" altLang="en-US" sz="2400" dirty="0"/>
              <a:t> 디바이스 제작 및 </a:t>
            </a:r>
            <a:r>
              <a:rPr lang="ko-KR" altLang="en-US" sz="2400" dirty="0" err="1"/>
              <a:t>햅틱</a:t>
            </a:r>
            <a:r>
              <a:rPr lang="ko-KR" altLang="en-US" sz="2400" dirty="0"/>
              <a:t> 피드백 방식 정의</a:t>
            </a:r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# </a:t>
            </a:r>
          </a:p>
          <a:p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927887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F20063-51DE-45DC-13FB-9A9D8113C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F62E2-8E80-ED67-0577-8A843B5BC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HW </a:t>
            </a:r>
            <a:r>
              <a:rPr lang="ko-KR" altLang="en-US" dirty="0"/>
              <a:t>구성</a:t>
            </a:r>
            <a:endParaRPr lang="en-US" altLang="ko-KR" dirty="0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518CCB06-814C-9342-DAC7-0560AA39018C}"/>
              </a:ext>
            </a:extLst>
          </p:cNvPr>
          <p:cNvSpPr txBox="1">
            <a:spLocks/>
          </p:cNvSpPr>
          <p:nvPr/>
        </p:nvSpPr>
        <p:spPr>
          <a:xfrm>
            <a:off x="628648" y="1273630"/>
            <a:ext cx="7886701" cy="50128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53FA4A-D7E1-C304-9A46-5D3F088202D0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6B30BDE-B3CD-3812-5890-5BFF91CF3258}"/>
              </a:ext>
            </a:extLst>
          </p:cNvPr>
          <p:cNvCxnSpPr>
            <a:cxnSpLocks/>
          </p:cNvCxnSpPr>
          <p:nvPr/>
        </p:nvCxnSpPr>
        <p:spPr>
          <a:xfrm>
            <a:off x="4571997" y="3933711"/>
            <a:ext cx="3" cy="2924289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80B3A345-3524-435C-1462-55F3BD7E9582}"/>
              </a:ext>
            </a:extLst>
          </p:cNvPr>
          <p:cNvCxnSpPr>
            <a:cxnSpLocks/>
          </p:cNvCxnSpPr>
          <p:nvPr/>
        </p:nvCxnSpPr>
        <p:spPr>
          <a:xfrm>
            <a:off x="0" y="3933711"/>
            <a:ext cx="9144000" cy="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1A51EA84-F1DC-F528-E222-C9086E106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4797" y="1368163"/>
            <a:ext cx="2071332" cy="2411902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9B8621B-686B-00FC-5548-488C76BCF1E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03" t="19722" r="13477"/>
          <a:stretch>
            <a:fillRect/>
          </a:stretch>
        </p:blipFill>
        <p:spPr>
          <a:xfrm>
            <a:off x="910414" y="1041993"/>
            <a:ext cx="2511812" cy="2854625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71EC19D-2113-8BB2-DE37-8D2DB3849527}"/>
              </a:ext>
            </a:extLst>
          </p:cNvPr>
          <p:cNvCxnSpPr>
            <a:cxnSpLocks/>
          </p:cNvCxnSpPr>
          <p:nvPr/>
        </p:nvCxnSpPr>
        <p:spPr>
          <a:xfrm flipH="1">
            <a:off x="1158974" y="1892644"/>
            <a:ext cx="1008000" cy="30801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80597D12-D6B9-9189-5B18-75D390AE0F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4797" y="3997106"/>
            <a:ext cx="2071334" cy="2521032"/>
          </a:xfrm>
          <a:prstGeom prst="rect">
            <a:avLst/>
          </a:prstGeom>
        </p:spPr>
      </p:pic>
      <p:sp>
        <p:nvSpPr>
          <p:cNvPr id="25" name="원호 24">
            <a:extLst>
              <a:ext uri="{FF2B5EF4-FFF2-40B4-BE49-F238E27FC236}">
                <a16:creationId xmlns:a16="http://schemas.microsoft.com/office/drawing/2014/main" id="{37201189-BF4D-0EDD-5AFA-09F9949B96D4}"/>
              </a:ext>
            </a:extLst>
          </p:cNvPr>
          <p:cNvSpPr/>
          <p:nvPr/>
        </p:nvSpPr>
        <p:spPr>
          <a:xfrm rot="11141551">
            <a:off x="6432549" y="5151126"/>
            <a:ext cx="1666320" cy="1254124"/>
          </a:xfrm>
          <a:prstGeom prst="arc">
            <a:avLst>
              <a:gd name="adj1" fmla="val 19426268"/>
              <a:gd name="adj2" fmla="val 21092874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62A6BA2-5FF0-C5B3-FD07-EE7614A4174F}"/>
              </a:ext>
            </a:extLst>
          </p:cNvPr>
          <p:cNvSpPr txBox="1"/>
          <p:nvPr/>
        </p:nvSpPr>
        <p:spPr>
          <a:xfrm>
            <a:off x="5227084" y="5808971"/>
            <a:ext cx="1237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 to 25 deg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B6EBF6-378A-8FA1-325A-9FB5959C24D7}"/>
              </a:ext>
            </a:extLst>
          </p:cNvPr>
          <p:cNvSpPr txBox="1"/>
          <p:nvPr/>
        </p:nvSpPr>
        <p:spPr>
          <a:xfrm>
            <a:off x="4571997" y="6178303"/>
            <a:ext cx="2170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Avg</a:t>
            </a:r>
            <a:r>
              <a:rPr lang="ko-KR" altLang="en-US" dirty="0"/>
              <a:t> </a:t>
            </a:r>
            <a:r>
              <a:rPr lang="en-US" altLang="ko-KR" dirty="0"/>
              <a:t>Shoulder Angle</a:t>
            </a:r>
          </a:p>
          <a:p>
            <a:r>
              <a:rPr lang="en-US" altLang="ko-KR" dirty="0"/>
              <a:t>24.4 ± 9.25(p&lt;0.001)</a:t>
            </a:r>
            <a:endParaRPr lang="ko-KR" altLang="en-US" dirty="0"/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3719ED6-2B24-B0E9-4DEC-5BD131D6BE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651" y="4166765"/>
            <a:ext cx="3191337" cy="2181714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D5B22E94-9B54-2422-EE89-1AB322CC7B9E}"/>
              </a:ext>
            </a:extLst>
          </p:cNvPr>
          <p:cNvSpPr/>
          <p:nvPr/>
        </p:nvSpPr>
        <p:spPr>
          <a:xfrm>
            <a:off x="1631950" y="4946650"/>
            <a:ext cx="660400" cy="5835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F9C124-77EC-E983-9A5B-88117EDE67ED}"/>
              </a:ext>
            </a:extLst>
          </p:cNvPr>
          <p:cNvSpPr txBox="1"/>
          <p:nvPr/>
        </p:nvSpPr>
        <p:spPr>
          <a:xfrm>
            <a:off x="2350347" y="4811160"/>
            <a:ext cx="1024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Ball Joint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182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4702E-D425-C6DA-431F-7CA02D10E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E5E07F-9404-E8F1-6E73-80CDCECAD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HW </a:t>
            </a:r>
            <a:r>
              <a:rPr lang="ko-KR" altLang="en-US" dirty="0"/>
              <a:t>구성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FCC83A-E43A-3837-CEC4-C8E33D11CC7A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665FD3A-EDB5-03A4-E9EB-20C6E390979A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509DE8AA-2EDD-A72F-AE16-A0DEE76607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000" t="23056"/>
          <a:stretch>
            <a:fillRect/>
          </a:stretch>
        </p:blipFill>
        <p:spPr>
          <a:xfrm>
            <a:off x="992020" y="1174163"/>
            <a:ext cx="2559216" cy="5251132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B0C2912-4640-EEC5-71BB-1A3A29EEB13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1296" t="29787"/>
          <a:stretch>
            <a:fillRect/>
          </a:stretch>
        </p:blipFill>
        <p:spPr>
          <a:xfrm>
            <a:off x="5211606" y="1174163"/>
            <a:ext cx="3292791" cy="5251132"/>
          </a:xfrm>
          <a:prstGeom prst="rect">
            <a:avLst/>
          </a:prstGeom>
        </p:spPr>
      </p:pic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37AC20B-BBC1-3B76-6162-1DD8FA0EA01B}"/>
              </a:ext>
            </a:extLst>
          </p:cNvPr>
          <p:cNvCxnSpPr>
            <a:cxnSpLocks/>
          </p:cNvCxnSpPr>
          <p:nvPr/>
        </p:nvCxnSpPr>
        <p:spPr>
          <a:xfrm>
            <a:off x="5890260" y="1174163"/>
            <a:ext cx="1953273" cy="525113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7604549-6999-8425-C2F3-7D88C7494760}"/>
              </a:ext>
            </a:extLst>
          </p:cNvPr>
          <p:cNvCxnSpPr>
            <a:cxnSpLocks/>
          </p:cNvCxnSpPr>
          <p:nvPr/>
        </p:nvCxnSpPr>
        <p:spPr>
          <a:xfrm flipH="1" flipV="1">
            <a:off x="1024644" y="2039553"/>
            <a:ext cx="1462638" cy="541937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86D190AC-39C8-0DD9-790C-D4055A05A078}"/>
              </a:ext>
            </a:extLst>
          </p:cNvPr>
          <p:cNvCxnSpPr>
            <a:cxnSpLocks/>
          </p:cNvCxnSpPr>
          <p:nvPr/>
        </p:nvCxnSpPr>
        <p:spPr>
          <a:xfrm>
            <a:off x="2171700" y="1112520"/>
            <a:ext cx="1226820" cy="525018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99EF4FF-C7B2-D473-C9FB-7341268B0B67}"/>
              </a:ext>
            </a:extLst>
          </p:cNvPr>
          <p:cNvCxnSpPr>
            <a:cxnSpLocks/>
          </p:cNvCxnSpPr>
          <p:nvPr/>
        </p:nvCxnSpPr>
        <p:spPr>
          <a:xfrm flipH="1" flipV="1">
            <a:off x="5250655" y="2101196"/>
            <a:ext cx="1451840" cy="1211814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D667DC74-5224-0486-E94E-29B83FA697AE}"/>
              </a:ext>
            </a:extLst>
          </p:cNvPr>
          <p:cNvCxnSpPr>
            <a:cxnSpLocks/>
          </p:cNvCxnSpPr>
          <p:nvPr/>
        </p:nvCxnSpPr>
        <p:spPr>
          <a:xfrm flipH="1" flipV="1">
            <a:off x="5890260" y="1174163"/>
            <a:ext cx="812235" cy="2146451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B44FF270-7542-5AC6-6932-43DA2D5B4C2C}"/>
              </a:ext>
            </a:extLst>
          </p:cNvPr>
          <p:cNvCxnSpPr>
            <a:cxnSpLocks/>
          </p:cNvCxnSpPr>
          <p:nvPr/>
        </p:nvCxnSpPr>
        <p:spPr>
          <a:xfrm flipH="1" flipV="1">
            <a:off x="2171700" y="1112520"/>
            <a:ext cx="340784" cy="146897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746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69696-AEF4-D5DB-C37E-A807E6671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>
            <a:extLst>
              <a:ext uri="{FF2B5EF4-FFF2-40B4-BE49-F238E27FC236}">
                <a16:creationId xmlns:a16="http://schemas.microsoft.com/office/drawing/2014/main" id="{978831F4-2074-83AA-A757-4F502ED540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815" y="2339338"/>
            <a:ext cx="3810532" cy="4505954"/>
          </a:xfrm>
          <a:prstGeom prst="rect">
            <a:avLst/>
          </a:prstGeom>
        </p:spPr>
      </p:pic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1A4B917-636A-0254-D7C2-F05DC144090B}"/>
              </a:ext>
            </a:extLst>
          </p:cNvPr>
          <p:cNvCxnSpPr>
            <a:cxnSpLocks/>
          </p:cNvCxnSpPr>
          <p:nvPr/>
        </p:nvCxnSpPr>
        <p:spPr>
          <a:xfrm flipH="1">
            <a:off x="0" y="2459211"/>
            <a:ext cx="4571999" cy="347773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>
            <a:extLst>
              <a:ext uri="{FF2B5EF4-FFF2-40B4-BE49-F238E27FC236}">
                <a16:creationId xmlns:a16="http://schemas.microsoft.com/office/drawing/2014/main" id="{D558719D-771D-8F83-3BA9-875088E0C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HW </a:t>
            </a:r>
            <a:r>
              <a:rPr lang="ko-KR" altLang="en-US" dirty="0"/>
              <a:t>구성 문제</a:t>
            </a:r>
            <a:endParaRPr lang="en-US" altLang="ko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6C022A-9178-9009-5C11-0886134454CA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 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E4E9C05-B65D-24BF-F6ED-484323835695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04A7CB2-9878-6E7C-6AC2-261FDE71B1D0}"/>
              </a:ext>
            </a:extLst>
          </p:cNvPr>
          <p:cNvCxnSpPr>
            <a:cxnSpLocks/>
          </p:cNvCxnSpPr>
          <p:nvPr/>
        </p:nvCxnSpPr>
        <p:spPr>
          <a:xfrm>
            <a:off x="4571997" y="3933000"/>
            <a:ext cx="4572003" cy="711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E91E0FC-D540-0BA4-A7B1-95937467E695}"/>
              </a:ext>
            </a:extLst>
          </p:cNvPr>
          <p:cNvCxnSpPr>
            <a:cxnSpLocks/>
          </p:cNvCxnSpPr>
          <p:nvPr/>
        </p:nvCxnSpPr>
        <p:spPr>
          <a:xfrm flipH="1">
            <a:off x="0" y="3225764"/>
            <a:ext cx="356616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217D7FE-1231-2867-BD4E-FE97070CAAFB}"/>
              </a:ext>
            </a:extLst>
          </p:cNvPr>
          <p:cNvSpPr txBox="1"/>
          <p:nvPr/>
        </p:nvSpPr>
        <p:spPr>
          <a:xfrm>
            <a:off x="138335" y="3632236"/>
            <a:ext cx="1160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스캔 불가</a:t>
            </a:r>
            <a:endParaRPr lang="en-US" altLang="ko-KR" b="1" dirty="0">
              <a:solidFill>
                <a:srgbClr val="FF0000"/>
              </a:solidFill>
            </a:endParaRPr>
          </a:p>
          <a:p>
            <a:pPr algn="ctr"/>
            <a:r>
              <a:rPr lang="ko-KR" altLang="en-US" b="1" dirty="0">
                <a:solidFill>
                  <a:srgbClr val="FF0000"/>
                </a:solidFill>
              </a:rPr>
              <a:t>영역 발생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E125402-9002-5ED5-D88A-B2E04CE48F24}"/>
              </a:ext>
            </a:extLst>
          </p:cNvPr>
          <p:cNvSpPr/>
          <p:nvPr/>
        </p:nvSpPr>
        <p:spPr>
          <a:xfrm>
            <a:off x="5141827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마스크 없을 때 이미지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＆</a:t>
            </a:r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r>
              <a:rPr lang="ko-KR" altLang="en-US" dirty="0"/>
              <a:t>패스도 </a:t>
            </a:r>
            <a:r>
              <a:rPr lang="ko-KR" altLang="en-US" dirty="0" err="1"/>
              <a:t>안나옴</a:t>
            </a:r>
            <a:endParaRPr lang="en-US" altLang="ko-KR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93E3A73D-1C43-0E4A-B3EB-ECB99D947702}"/>
              </a:ext>
            </a:extLst>
          </p:cNvPr>
          <p:cNvSpPr/>
          <p:nvPr/>
        </p:nvSpPr>
        <p:spPr>
          <a:xfrm>
            <a:off x="5141826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마스크 있을 때 이미지</a:t>
            </a:r>
            <a:endParaRPr lang="en-US" altLang="ko-KR" dirty="0"/>
          </a:p>
          <a:p>
            <a:pPr algn="ctr"/>
            <a:r>
              <a:rPr lang="en-US" altLang="ko-KR" dirty="0"/>
              <a:t>-</a:t>
            </a:r>
            <a:r>
              <a:rPr lang="ko-KR" altLang="en-US" dirty="0"/>
              <a:t>마스크 </a:t>
            </a:r>
            <a:r>
              <a:rPr lang="ko-KR" altLang="en-US" dirty="0" err="1"/>
              <a:t>뭔지</a:t>
            </a:r>
            <a:r>
              <a:rPr lang="ko-KR" altLang="en-US" dirty="0"/>
              <a:t> 정확히 알아오기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설명필요</a:t>
            </a:r>
            <a:r>
              <a:rPr lang="en-US" altLang="ko-KR" dirty="0"/>
              <a:t>)</a:t>
            </a:r>
          </a:p>
          <a:p>
            <a:pPr algn="ctr"/>
            <a:r>
              <a:rPr lang="ko-KR" altLang="en-US" dirty="0"/>
              <a:t>＆ </a:t>
            </a:r>
            <a:endParaRPr lang="en-US" altLang="ko-KR" dirty="0"/>
          </a:p>
          <a:p>
            <a:pPr algn="ctr"/>
            <a:r>
              <a:rPr lang="ko-KR" altLang="en-US" dirty="0"/>
              <a:t>가려진 영역 뒤에 </a:t>
            </a:r>
            <a:r>
              <a:rPr lang="ko-KR" altLang="en-US" dirty="0" err="1"/>
              <a:t>스캔되는</a:t>
            </a:r>
            <a:endParaRPr lang="en-US" altLang="ko-KR" dirty="0"/>
          </a:p>
          <a:p>
            <a:pPr algn="ctr"/>
            <a:r>
              <a:rPr lang="ko-KR" altLang="en-US" dirty="0"/>
              <a:t>점이 희소 </a:t>
            </a:r>
            <a:r>
              <a:rPr lang="ko-KR" altLang="en-US" dirty="0" err="1"/>
              <a:t>하다보니</a:t>
            </a:r>
            <a:endParaRPr lang="en-US" altLang="ko-KR" dirty="0"/>
          </a:p>
          <a:p>
            <a:pPr algn="ctr"/>
            <a:r>
              <a:rPr lang="ko-KR" altLang="en-US" dirty="0"/>
              <a:t>스캔 불가 영역으로 패스 발생</a:t>
            </a:r>
            <a:endParaRPr lang="en-US" altLang="ko-KR" dirty="0"/>
          </a:p>
          <a:p>
            <a:pPr algn="ctr"/>
            <a:endParaRPr lang="en-US" altLang="ko-KR" dirty="0"/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CE78B126-5CB8-0FA9-618C-76AB03A43C15}"/>
              </a:ext>
            </a:extLst>
          </p:cNvPr>
          <p:cNvCxnSpPr>
            <a:cxnSpLocks/>
          </p:cNvCxnSpPr>
          <p:nvPr/>
        </p:nvCxnSpPr>
        <p:spPr>
          <a:xfrm flipH="1">
            <a:off x="0" y="3233925"/>
            <a:ext cx="3566160" cy="270302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99CBB782-7723-0081-6D44-70E86497D999}"/>
              </a:ext>
            </a:extLst>
          </p:cNvPr>
          <p:cNvSpPr txBox="1"/>
          <p:nvPr/>
        </p:nvSpPr>
        <p:spPr>
          <a:xfrm>
            <a:off x="3399301" y="2240681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00B050"/>
                </a:solidFill>
              </a:rPr>
              <a:t>정면 스캔</a:t>
            </a: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6A7417E5-3868-7628-D6E1-F601B3719422}"/>
              </a:ext>
            </a:extLst>
          </p:cNvPr>
          <p:cNvSpPr/>
          <p:nvPr/>
        </p:nvSpPr>
        <p:spPr>
          <a:xfrm rot="19388484">
            <a:off x="1697548" y="2565163"/>
            <a:ext cx="1814199" cy="1247196"/>
          </a:xfrm>
          <a:prstGeom prst="rtTriangle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D81C2100-D2FE-A912-D6D4-E3856A126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703" y="2993289"/>
            <a:ext cx="518212" cy="4649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70AC2C-E036-80D0-4B94-CA8C893223EB}"/>
              </a:ext>
            </a:extLst>
          </p:cNvPr>
          <p:cNvSpPr txBox="1"/>
          <p:nvPr/>
        </p:nvSpPr>
        <p:spPr>
          <a:xfrm>
            <a:off x="679703" y="2457541"/>
            <a:ext cx="14446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b="1" dirty="0">
                <a:solidFill>
                  <a:srgbClr val="0000FF"/>
                </a:solidFill>
              </a:rPr>
              <a:t>마스크 영역</a:t>
            </a:r>
            <a:endParaRPr lang="en-US" altLang="ko-KR" b="1" dirty="0">
              <a:solidFill>
                <a:srgbClr val="0000FF"/>
              </a:solidFill>
            </a:endParaRPr>
          </a:p>
          <a:p>
            <a:pPr algn="ctr"/>
            <a:r>
              <a:rPr lang="ko-KR" altLang="en-US" b="1" dirty="0">
                <a:solidFill>
                  <a:srgbClr val="0000FF"/>
                </a:solidFill>
              </a:rPr>
              <a:t>형성</a:t>
            </a:r>
          </a:p>
        </p:txBody>
      </p:sp>
    </p:spTree>
    <p:extLst>
      <p:ext uri="{BB962C8B-B14F-4D97-AF65-F5344CB8AC3E}">
        <p14:creationId xmlns:p14="http://schemas.microsoft.com/office/powerpoint/2010/main" val="28686471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C7317-2C87-043D-FC3B-E05566100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E91097-7925-AB8E-AE9C-6A029076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SW </a:t>
            </a:r>
            <a:r>
              <a:rPr lang="ko-KR" altLang="en-US" dirty="0"/>
              <a:t>구성 </a:t>
            </a:r>
            <a:r>
              <a:rPr lang="en-US" altLang="ko-KR" dirty="0"/>
              <a:t>; </a:t>
            </a:r>
            <a:r>
              <a:rPr lang="ko-KR" altLang="en-US" dirty="0"/>
              <a:t>사용한 알고리즘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945248E-B7BE-65D7-02FD-260684E68E0A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2B47E6F-D0CF-3AAD-342B-B72134D5F317}"/>
              </a:ext>
            </a:extLst>
          </p:cNvPr>
          <p:cNvCxnSpPr>
            <a:cxnSpLocks/>
          </p:cNvCxnSpPr>
          <p:nvPr/>
        </p:nvCxnSpPr>
        <p:spPr>
          <a:xfrm>
            <a:off x="0" y="3933711"/>
            <a:ext cx="9144000" cy="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4135B32-4636-F8CB-6730-C8163026ACED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 </a:t>
            </a:r>
            <a:endParaRPr lang="en-US" altLang="ko-KR" sz="2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562456A-AFEB-420F-4323-893E2CDAFDC7}"/>
              </a:ext>
            </a:extLst>
          </p:cNvPr>
          <p:cNvSpPr/>
          <p:nvPr/>
        </p:nvSpPr>
        <p:spPr>
          <a:xfrm>
            <a:off x="5141827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Up2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C1B24AF-38A5-D120-4519-8A9A07CCEA29}"/>
              </a:ext>
            </a:extLst>
          </p:cNvPr>
          <p:cNvSpPr/>
          <p:nvPr/>
        </p:nvSpPr>
        <p:spPr>
          <a:xfrm>
            <a:off x="5141826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Up4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A2A2B8E-9B66-2CF5-CB16-318138E1663D}"/>
              </a:ext>
            </a:extLst>
          </p:cNvPr>
          <p:cNvSpPr/>
          <p:nvPr/>
        </p:nvSpPr>
        <p:spPr>
          <a:xfrm>
            <a:off x="376929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Up1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7F43AAB9-B0C3-4117-E1AF-B8AE0DCD9B7C}"/>
              </a:ext>
            </a:extLst>
          </p:cNvPr>
          <p:cNvSpPr/>
          <p:nvPr/>
        </p:nvSpPr>
        <p:spPr>
          <a:xfrm>
            <a:off x="376928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Up3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28F03B-CF2D-5173-9F4B-8EB59843470A}"/>
              </a:ext>
            </a:extLst>
          </p:cNvPr>
          <p:cNvSpPr txBox="1"/>
          <p:nvPr/>
        </p:nvSpPr>
        <p:spPr>
          <a:xfrm>
            <a:off x="504825" y="3588852"/>
            <a:ext cx="4575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800" dirty="0"/>
              <a:t>순서는 바꿔도 됨 </a:t>
            </a:r>
            <a:r>
              <a:rPr lang="en-US" altLang="ko-KR" sz="1800" dirty="0"/>
              <a:t>// </a:t>
            </a:r>
          </a:p>
        </p:txBody>
      </p:sp>
    </p:spTree>
    <p:extLst>
      <p:ext uri="{BB962C8B-B14F-4D97-AF65-F5344CB8AC3E}">
        <p14:creationId xmlns:p14="http://schemas.microsoft.com/office/powerpoint/2010/main" val="2606622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EBB3E-9B3C-6031-56E3-5A87F38CB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0741AC-FAFE-36D7-DF9E-CD868F5EF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7587747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SW </a:t>
            </a:r>
            <a:r>
              <a:rPr lang="ko-KR" altLang="en-US" dirty="0"/>
              <a:t>구성 </a:t>
            </a:r>
            <a:r>
              <a:rPr lang="en-US" altLang="ko-KR" dirty="0"/>
              <a:t>; </a:t>
            </a:r>
            <a:r>
              <a:rPr lang="ko-KR" altLang="en-US" dirty="0"/>
              <a:t>실험 세팅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A9DF2EA-A2CF-8683-CA35-4FFC04A3C4A2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DCDC5B7-5198-CB3E-67FF-E2C1DA01B860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 </a:t>
            </a:r>
            <a:endParaRPr lang="en-US" altLang="ko-KR" sz="2400" dirty="0"/>
          </a:p>
        </p:txBody>
      </p:sp>
      <p:pic>
        <p:nvPicPr>
          <p:cNvPr id="4" name="그림 3" descr="텍스트, 도표, 스크린샷, 그래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9593A7-8CB7-DC30-A747-5AAD9BEF191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78" y="1281106"/>
            <a:ext cx="3019143" cy="5354156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00C2E93F-626E-D537-A4EA-C69F858DAA22}"/>
              </a:ext>
            </a:extLst>
          </p:cNvPr>
          <p:cNvCxnSpPr>
            <a:cxnSpLocks/>
          </p:cNvCxnSpPr>
          <p:nvPr/>
        </p:nvCxnSpPr>
        <p:spPr>
          <a:xfrm flipV="1">
            <a:off x="1377956" y="3267602"/>
            <a:ext cx="0" cy="690582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62DE9E8-24A8-3B79-2B65-F3A7EC642D91}"/>
              </a:ext>
            </a:extLst>
          </p:cNvPr>
          <p:cNvCxnSpPr>
            <a:cxnSpLocks/>
          </p:cNvCxnSpPr>
          <p:nvPr/>
        </p:nvCxnSpPr>
        <p:spPr>
          <a:xfrm flipH="1">
            <a:off x="1377956" y="3267602"/>
            <a:ext cx="1103773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E702A0C-6550-C5EA-1116-5A50427582BE}"/>
              </a:ext>
            </a:extLst>
          </p:cNvPr>
          <p:cNvCxnSpPr>
            <a:cxnSpLocks/>
          </p:cNvCxnSpPr>
          <p:nvPr/>
        </p:nvCxnSpPr>
        <p:spPr>
          <a:xfrm flipV="1">
            <a:off x="2481729" y="3267602"/>
            <a:ext cx="0" cy="197370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B55E09A-AC8B-3834-7AA0-C32A8844EC01}"/>
              </a:ext>
            </a:extLst>
          </p:cNvPr>
          <p:cNvCxnSpPr>
            <a:cxnSpLocks/>
          </p:cNvCxnSpPr>
          <p:nvPr/>
        </p:nvCxnSpPr>
        <p:spPr>
          <a:xfrm flipH="1">
            <a:off x="2481729" y="5241309"/>
            <a:ext cx="588745" cy="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29D106C-8E3F-ED29-FCFC-538175533F37}"/>
              </a:ext>
            </a:extLst>
          </p:cNvPr>
          <p:cNvCxnSpPr>
            <a:cxnSpLocks/>
          </p:cNvCxnSpPr>
          <p:nvPr/>
        </p:nvCxnSpPr>
        <p:spPr>
          <a:xfrm flipV="1">
            <a:off x="3070474" y="2829339"/>
            <a:ext cx="0" cy="2411970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CBD8575-FDEE-94EB-D250-5A9476A2F56C}"/>
              </a:ext>
            </a:extLst>
          </p:cNvPr>
          <p:cNvSpPr txBox="1"/>
          <p:nvPr/>
        </p:nvSpPr>
        <p:spPr>
          <a:xfrm>
            <a:off x="5008440" y="1273630"/>
            <a:ext cx="371916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ko-KR" sz="1800" dirty="0"/>
              <a:t>#</a:t>
            </a:r>
            <a:r>
              <a:rPr lang="ko-KR" altLang="en-US" sz="1800" dirty="0"/>
              <a:t>실험환경</a:t>
            </a:r>
            <a:endParaRPr lang="en-US" altLang="ko-KR" sz="1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1800" dirty="0"/>
              <a:t># </a:t>
            </a:r>
            <a:r>
              <a:rPr lang="ko-KR" altLang="en-US" sz="1800" dirty="0"/>
              <a:t>실험 방법</a:t>
            </a:r>
            <a:endParaRPr lang="en-US" altLang="ko-KR" sz="1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sz="1800" dirty="0"/>
              <a:t># </a:t>
            </a:r>
            <a:r>
              <a:rPr lang="ko-KR" altLang="en-US" sz="1800" dirty="0"/>
              <a:t>실험에서 얻어내는 데이터</a:t>
            </a:r>
            <a:br>
              <a:rPr lang="en-US" altLang="ko-KR" sz="1800" dirty="0"/>
            </a:br>
            <a:r>
              <a:rPr lang="en-US" altLang="ko-KR" sz="1800" dirty="0"/>
              <a:t>(</a:t>
            </a:r>
            <a:r>
              <a:rPr lang="ko-KR" altLang="en-US" sz="1800" dirty="0"/>
              <a:t>분석에 사용하는 데이터</a:t>
            </a:r>
            <a:r>
              <a:rPr lang="en-US" altLang="ko-KR" sz="1800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ko-KR" altLang="en-US" dirty="0"/>
              <a:t>기타 </a:t>
            </a:r>
            <a:r>
              <a:rPr lang="ko-KR" altLang="en-US" dirty="0" err="1"/>
              <a:t>들어가야할</a:t>
            </a:r>
            <a:r>
              <a:rPr lang="ko-KR" altLang="en-US" dirty="0"/>
              <a:t> 정보 안내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sz="1800" dirty="0"/>
              <a:t>지금은 피드백 없으니</a:t>
            </a:r>
          </a:p>
          <a:p>
            <a:pPr marL="0" indent="0">
              <a:buNone/>
            </a:pPr>
            <a:r>
              <a:rPr lang="ko-KR" altLang="en-US" sz="1800" dirty="0"/>
              <a:t>그냥 </a:t>
            </a:r>
            <a:r>
              <a:rPr lang="ko-KR" altLang="en-US" sz="1800" dirty="0" err="1"/>
              <a:t>걸어다니면서</a:t>
            </a:r>
            <a:r>
              <a:rPr lang="ko-KR" altLang="en-US" sz="1800" dirty="0"/>
              <a:t> 최대한 중간에 오게 적당한 경로로 돌아 다녔는데</a:t>
            </a:r>
          </a:p>
          <a:p>
            <a:pPr marL="0" indent="0">
              <a:buNone/>
            </a:pPr>
            <a:r>
              <a:rPr lang="ko-KR" altLang="en-US" sz="1800" dirty="0"/>
              <a:t>그때 알고리즘에서 나타낸 방향과 얼마나 </a:t>
            </a:r>
            <a:r>
              <a:rPr lang="ko-KR" altLang="en-US" sz="1800" dirty="0" err="1"/>
              <a:t>차이나는지를</a:t>
            </a:r>
            <a:r>
              <a:rPr lang="ko-KR" altLang="en-US" sz="1800" dirty="0"/>
              <a:t> 수치로 나타내야 </a:t>
            </a:r>
            <a:r>
              <a:rPr lang="ko-KR" altLang="en-US" sz="1800" dirty="0" err="1"/>
              <a:t>할듯</a:t>
            </a:r>
            <a:endParaRPr lang="ko-KR" altLang="en-US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EF05ED2C-1F0A-295B-8FC8-FCBD306ED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9441" y="2089184"/>
            <a:ext cx="1200318" cy="304843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B0143474-E34F-EF8B-65BF-4AACDA6D25FF}"/>
              </a:ext>
            </a:extLst>
          </p:cNvPr>
          <p:cNvSpPr/>
          <p:nvPr/>
        </p:nvSpPr>
        <p:spPr>
          <a:xfrm>
            <a:off x="1689436" y="2260800"/>
            <a:ext cx="1039364" cy="34807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장애물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57565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5C56E-53B8-7B3B-A814-B72A257F9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DFD7A0-36CB-5432-EE2F-ABBCD943B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384" y="432705"/>
            <a:ext cx="9143999" cy="375557"/>
          </a:xfrm>
        </p:spPr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진행 상황 </a:t>
            </a:r>
            <a:r>
              <a:rPr lang="en-US" altLang="ko-KR" dirty="0"/>
              <a:t>- SW </a:t>
            </a:r>
            <a:r>
              <a:rPr lang="ko-KR" altLang="en-US" dirty="0"/>
              <a:t>구성 </a:t>
            </a:r>
            <a:r>
              <a:rPr lang="en-US" altLang="ko-KR" dirty="0"/>
              <a:t>; </a:t>
            </a:r>
            <a:r>
              <a:rPr lang="ko-KR" altLang="en-US" dirty="0"/>
              <a:t>결과 비교 </a:t>
            </a:r>
            <a:r>
              <a:rPr lang="en-US" altLang="ko-KR" dirty="0"/>
              <a:t>1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556817B-1ACD-7F3F-EE31-F51C83584E56}"/>
              </a:ext>
            </a:extLst>
          </p:cNvPr>
          <p:cNvCxnSpPr>
            <a:cxnSpLocks/>
          </p:cNvCxnSpPr>
          <p:nvPr/>
        </p:nvCxnSpPr>
        <p:spPr>
          <a:xfrm>
            <a:off x="4572000" y="1008000"/>
            <a:ext cx="0" cy="585000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E97DAE-C3B5-1864-268C-2244902DE718}"/>
              </a:ext>
            </a:extLst>
          </p:cNvPr>
          <p:cNvCxnSpPr>
            <a:cxnSpLocks/>
          </p:cNvCxnSpPr>
          <p:nvPr/>
        </p:nvCxnSpPr>
        <p:spPr>
          <a:xfrm>
            <a:off x="0" y="3933711"/>
            <a:ext cx="9144000" cy="0"/>
          </a:xfrm>
          <a:prstGeom prst="line">
            <a:avLst/>
          </a:prstGeom>
          <a:ln w="3175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E972FD3-E8B6-7B1A-BCE5-BC0F904D1A74}"/>
              </a:ext>
            </a:extLst>
          </p:cNvPr>
          <p:cNvSpPr txBox="1"/>
          <p:nvPr/>
        </p:nvSpPr>
        <p:spPr>
          <a:xfrm>
            <a:off x="416384" y="1273630"/>
            <a:ext cx="83112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/>
              <a:t> </a:t>
            </a:r>
            <a:endParaRPr lang="en-US" altLang="ko-KR" sz="24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BA632F4-AFB3-F413-5D64-F1AD60D957E2}"/>
              </a:ext>
            </a:extLst>
          </p:cNvPr>
          <p:cNvSpPr/>
          <p:nvPr/>
        </p:nvSpPr>
        <p:spPr>
          <a:xfrm>
            <a:off x="5141827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Up2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DFE2E16-0C9D-C40D-874F-19D17F13B70D}"/>
              </a:ext>
            </a:extLst>
          </p:cNvPr>
          <p:cNvSpPr/>
          <p:nvPr/>
        </p:nvSpPr>
        <p:spPr>
          <a:xfrm>
            <a:off x="5141826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Up4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1E89776-A69E-63B9-7048-CDFFAA022C09}"/>
              </a:ext>
            </a:extLst>
          </p:cNvPr>
          <p:cNvSpPr/>
          <p:nvPr/>
        </p:nvSpPr>
        <p:spPr>
          <a:xfrm>
            <a:off x="376929" y="1394460"/>
            <a:ext cx="3625245" cy="217932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Up1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24F2E10-3C7E-2FB4-95B7-5196A5AE1A0D}"/>
              </a:ext>
            </a:extLst>
          </p:cNvPr>
          <p:cNvSpPr/>
          <p:nvPr/>
        </p:nvSpPr>
        <p:spPr>
          <a:xfrm>
            <a:off x="376928" y="4189917"/>
            <a:ext cx="3625245" cy="23632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Up3</a:t>
            </a:r>
          </a:p>
          <a:p>
            <a:pPr algn="ctr"/>
            <a:r>
              <a:rPr lang="ko-KR" altLang="en-US" dirty="0"/>
              <a:t>알고리즘 영상</a:t>
            </a:r>
            <a:r>
              <a:rPr lang="en-US" altLang="ko-KR" dirty="0"/>
              <a:t> </a:t>
            </a:r>
            <a:r>
              <a:rPr lang="ko-KR" altLang="en-US" dirty="0"/>
              <a:t>및</a:t>
            </a:r>
            <a:endParaRPr lang="en-US" altLang="ko-KR" dirty="0"/>
          </a:p>
          <a:p>
            <a:pPr algn="ctr"/>
            <a:r>
              <a:rPr lang="ko-KR" altLang="en-US" dirty="0"/>
              <a:t>주요 원리 설명</a:t>
            </a:r>
            <a:endParaRPr lang="en-US" altLang="ko-KR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D3070E-7652-0EA7-2E73-ED369CBF798F}"/>
              </a:ext>
            </a:extLst>
          </p:cNvPr>
          <p:cNvSpPr txBox="1"/>
          <p:nvPr/>
        </p:nvSpPr>
        <p:spPr>
          <a:xfrm>
            <a:off x="504825" y="3588852"/>
            <a:ext cx="45758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ko-KR" altLang="en-US" sz="1800" dirty="0"/>
              <a:t>순서는 바꿔도 됨 </a:t>
            </a:r>
            <a:r>
              <a:rPr lang="en-US" altLang="ko-KR" sz="1800" dirty="0"/>
              <a:t>// </a:t>
            </a:r>
          </a:p>
        </p:txBody>
      </p:sp>
    </p:spTree>
    <p:extLst>
      <p:ext uri="{BB962C8B-B14F-4D97-AF65-F5344CB8AC3E}">
        <p14:creationId xmlns:p14="http://schemas.microsoft.com/office/powerpoint/2010/main" val="305156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98542C35634044B8FA809EA6EC0A6FA" ma:contentTypeVersion="11" ma:contentTypeDescription="새 문서를 만듭니다." ma:contentTypeScope="" ma:versionID="1b3e53da86596cd896a8771293de649d">
  <xsd:schema xmlns:xsd="http://www.w3.org/2001/XMLSchema" xmlns:xs="http://www.w3.org/2001/XMLSchema" xmlns:p="http://schemas.microsoft.com/office/2006/metadata/properties" xmlns:ns3="2671c007-7026-4e63-b01a-644c2e6302a5" targetNamespace="http://schemas.microsoft.com/office/2006/metadata/properties" ma:root="true" ma:fieldsID="378528b0471ea2d74e3632e500af5027" ns3:_="">
    <xsd:import namespace="2671c007-7026-4e63-b01a-644c2e6302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71c007-7026-4e63-b01a-644c2e63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671c007-7026-4e63-b01a-644c2e63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537C22-7EA0-4EA8-9C25-B6F1826D34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71c007-7026-4e63-b01a-644c2e6302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77ED207-07EB-4F5F-BD8B-2077D5EAB314}">
  <ds:schemaRefs>
    <ds:schemaRef ds:uri="http://purl.org/dc/elements/1.1/"/>
    <ds:schemaRef ds:uri="http://purl.org/dc/dcmitype/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2671c007-7026-4e63-b01a-644c2e6302a5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5D232E1-8FC7-4AB3-84FF-CBEEA01EA7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13681</TotalTime>
  <Words>898</Words>
  <Application>Microsoft Office PowerPoint</Application>
  <PresentationFormat>화면 슬라이드 쇼(4:3)</PresentationFormat>
  <Paragraphs>194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HY헤드라인M</vt:lpstr>
      <vt:lpstr>맑은 고딕</vt:lpstr>
      <vt:lpstr>Arial</vt:lpstr>
      <vt:lpstr>Office 테마</vt:lpstr>
      <vt:lpstr>Research Progress   </vt:lpstr>
      <vt:lpstr>0. 목차</vt:lpstr>
      <vt:lpstr>1. 해결해야 할 문제 정의 </vt:lpstr>
      <vt:lpstr>2. 진행 상황 - HW 구성</vt:lpstr>
      <vt:lpstr>2. 진행 상황 - HW 구성</vt:lpstr>
      <vt:lpstr>2. 진행 상황 - HW 구성 문제</vt:lpstr>
      <vt:lpstr>2. 진행 상황 - SW 구성 ; 사용한 알고리즘</vt:lpstr>
      <vt:lpstr>2. 진행 상황 - SW 구성 ; 실험 세팅</vt:lpstr>
      <vt:lpstr>2. 진행 상황 - SW 구성 ; 결과 비교 1</vt:lpstr>
      <vt:lpstr>2. 진행 상황 - SW 구성 ; 결과 비교 2</vt:lpstr>
      <vt:lpstr>2. 진행 상황 - SW 구성 ; 최적 알고리즘 선정</vt:lpstr>
      <vt:lpstr>3. 향후 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종휘 박</cp:lastModifiedBy>
  <cp:revision>1104</cp:revision>
  <cp:lastPrinted>2019-09-05T08:04:45Z</cp:lastPrinted>
  <dcterms:created xsi:type="dcterms:W3CDTF">2015-12-29T05:53:02Z</dcterms:created>
  <dcterms:modified xsi:type="dcterms:W3CDTF">2025-08-28T19:31:30Z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0x010100B98542C35634044B8FA809EA6EC0A6FA</vt:lpwstr>
  </property>
</Properties>
</file>

<file path=docProps/thumbnail.jpeg>
</file>